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6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08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25E-B9A8-60A1-1A7D-278504DD4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015A7-9A0B-24C1-F40A-5B8F0B27A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E9C4-7885-6790-987B-F04CAD3E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E7DA5-FFBC-2F58-07B2-338395A5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E5DC8-7424-8CFA-A279-7B965133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4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5A61-504B-5E76-5D9F-7B148726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BC7EE-A03D-5906-768F-FB9744A6B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AD11B-87B3-0D35-3894-F142430D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B8034-D16B-2A8A-157D-22A87F8B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B7587-2FB7-09BA-7A87-E3DB2D65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5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EDDFB-343C-37A3-DC9B-F721CC11C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99D4D-ECD4-6103-9BD3-D8B100F8C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A0618-5699-0D05-FB4E-D719C9DD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CDB7-281B-B1B1-77B6-6C91A04C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4315D-44AF-E1BB-901F-8A15C1E8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2A5A-CE3B-9C96-F0C1-3568B033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14483-000D-1257-12DC-BFB05BBAC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6BDA-3028-5E65-C6E9-2B75DAB3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7B9BA-ADC5-5142-A11C-48F72EDD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C3FBE-996E-B8B9-373F-E1BCACE8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39F7-2896-0A3A-B3CA-F128B2C5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489-32E0-278C-9B52-6CCE0120B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2476B-62AF-A043-B528-E38AAFA9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3A1D4-6BCA-ED72-888C-16F0D2A9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5F487-F301-050F-EC7B-5A76A185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4239-9234-A318-D2F1-FABA765A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FFFE-D3F5-E696-470D-AF18A9276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F90DA-BD57-EDD1-CF0E-EF683DE38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56073-7309-9AB0-7914-9DEE5DE9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681F9-B3F4-A417-A8AD-C136C5B9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58707-7C3B-BE74-9147-C3E431E0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7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BED3-0CCA-48C0-EF7F-14286FB7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3CFA7-2A12-0AB9-1E0C-58739E269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DBD24-B382-43A6-1AD2-FA2701C0A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088E-CCF4-255B-A092-494737D79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FED60-700A-5198-1787-EE08B151C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10DB9-B3AC-9146-FEA8-18F9EEB6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27B054-5B4C-4235-8ED5-EDFCE3D9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84413-9D49-6D89-6505-C227523B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9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8EFF-3093-3FCF-0749-35E641D7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3A25A-6E54-8EBD-8702-4373534A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CACD7-BB91-BFD5-56BD-05F5D94A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1FA18-86DE-CB00-3806-10752664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A40E9-859C-97A1-61DA-A74997D7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C4622-E680-8CD7-77DB-A809C1A3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26BC9-D53F-9444-6A24-C3441524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9C7C-F55B-FC64-4C75-444C6C8E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3D1DB-7454-2A12-0AA2-1B53CBC3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3A29A-605C-08D0-E331-B8E3A6145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8C6CB-B893-6530-6317-FAC7F333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DC2E7-C993-E458-B624-EF4CB58F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38044-6E63-21C3-61EC-54FCD987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3425-99D4-A3AA-4F6C-C44FB95C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BBED1-76E8-2E3E-DC81-17543C2EA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2DA45-7CC9-2C05-1C5C-79F0665D8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E7D31-2459-4EB2-0D1F-8847D7C1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B512-9008-47AA-1FF9-B12AAFE6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CEFBC-7444-17C5-4731-305C5C10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68B3D-87B5-37D9-DEB1-4EF6B4B5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C59B4-E090-201C-CA9A-F9589204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7F565-C176-9F1C-4C10-F475C4E9E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7AC3A-8C1B-44E0-9D25-B67494C28F5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9BC63-FC9D-8DAA-5D36-83EDEF255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6F281-C53E-5098-AF88-1E51F078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AD3E5F-F810-43C1-A917-F50443ABD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9E21-D6D4-131C-8CC9-17B0CE74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TARC N3FJP Logging (Field Day)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28C4-737E-FFC0-4B6D-21F4BB99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2351"/>
          </a:xfrm>
        </p:spPr>
        <p:txBody>
          <a:bodyPr/>
          <a:lstStyle/>
          <a:p>
            <a:r>
              <a:rPr lang="en-US" dirty="0"/>
              <a:t>Ron Davis – K4TCP</a:t>
            </a:r>
          </a:p>
          <a:p>
            <a:r>
              <a:rPr lang="en-US" dirty="0"/>
              <a:t>Special thanks to Steve Behr - K4OPZ</a:t>
            </a:r>
          </a:p>
          <a:p>
            <a:endParaRPr lang="en-US" dirty="0"/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BC01BA88-2760-08BD-4C91-E87E91EEA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2" y="3628024"/>
            <a:ext cx="9020241" cy="1676412"/>
          </a:xfrm>
          <a:prstGeom prst="rect">
            <a:avLst/>
          </a:prstGeom>
        </p:spPr>
      </p:pic>
      <p:pic>
        <p:nvPicPr>
          <p:cNvPr id="7" name="Picture 6" descr="A yellow shield with black text and black text&#10;&#10;AI-generated content may be incorrect.">
            <a:extLst>
              <a:ext uri="{FF2B5EF4-FFF2-40B4-BE49-F238E27FC236}">
                <a16:creationId xmlns:a16="http://schemas.microsoft.com/office/drawing/2014/main" id="{CDCD9133-A322-9359-04CF-CC8B50FDC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33" y="-240470"/>
            <a:ext cx="3862780" cy="38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2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69C86D-FF7F-5341-13BC-212499C2EECE}"/>
              </a:ext>
            </a:extLst>
          </p:cNvPr>
          <p:cNvSpPr txBox="1"/>
          <p:nvPr/>
        </p:nvSpPr>
        <p:spPr>
          <a:xfrm>
            <a:off x="920750" y="609600"/>
            <a:ext cx="97599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Field Day logging (Winter vs Summer Field Day)</a:t>
            </a:r>
          </a:p>
          <a:p>
            <a:endParaRPr lang="en-US" dirty="0"/>
          </a:p>
          <a:p>
            <a:r>
              <a:rPr lang="en-US" dirty="0"/>
              <a:t>Things to log</a:t>
            </a:r>
          </a:p>
          <a:p>
            <a:r>
              <a:rPr lang="en-US" dirty="0"/>
              <a:t>	Frequency/band</a:t>
            </a:r>
          </a:p>
          <a:p>
            <a:r>
              <a:rPr lang="en-US" dirty="0"/>
              <a:t>	Mode</a:t>
            </a:r>
          </a:p>
          <a:p>
            <a:r>
              <a:rPr lang="en-US" dirty="0"/>
              <a:t>	Exchange</a:t>
            </a:r>
          </a:p>
          <a:p>
            <a:endParaRPr lang="en-US" dirty="0"/>
          </a:p>
          <a:p>
            <a:r>
              <a:rPr lang="en-US" dirty="0"/>
              <a:t>Exchange example:</a:t>
            </a:r>
          </a:p>
          <a:p>
            <a:endParaRPr lang="en-US" dirty="0"/>
          </a:p>
          <a:p>
            <a:r>
              <a:rPr lang="en-US" sz="3200" b="1" u="sng" dirty="0"/>
              <a:t>2A</a:t>
            </a:r>
            <a:r>
              <a:rPr lang="en-US" sz="3200" b="1" dirty="0"/>
              <a:t>   </a:t>
            </a:r>
            <a:r>
              <a:rPr lang="en-US" sz="3200" b="1" u="sng" dirty="0"/>
              <a:t>SC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07DB6E-D0D8-EF46-4354-85002D9BFF4F}"/>
              </a:ext>
            </a:extLst>
          </p:cNvPr>
          <p:cNvSpPr/>
          <p:nvPr/>
        </p:nvSpPr>
        <p:spPr>
          <a:xfrm>
            <a:off x="5073650" y="3740150"/>
            <a:ext cx="2057400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 SC for South Carolina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435C43-5EE8-9C69-9DF6-ABC6F4B1607E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012950" y="4064000"/>
            <a:ext cx="3060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270AD8-9D0E-8D85-19E2-BD1636BA98E9}"/>
              </a:ext>
            </a:extLst>
          </p:cNvPr>
          <p:cNvCxnSpPr>
            <a:cxnSpLocks/>
          </p:cNvCxnSpPr>
          <p:nvPr/>
        </p:nvCxnSpPr>
        <p:spPr>
          <a:xfrm>
            <a:off x="7772400" y="42291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13CC28-4F88-33D5-41C8-83E8BE800664}"/>
              </a:ext>
            </a:extLst>
          </p:cNvPr>
          <p:cNvCxnSpPr>
            <a:cxnSpLocks/>
          </p:cNvCxnSpPr>
          <p:nvPr/>
        </p:nvCxnSpPr>
        <p:spPr>
          <a:xfrm flipH="1" flipV="1">
            <a:off x="1276350" y="4565650"/>
            <a:ext cx="649605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59623F-FB21-0A0B-4759-289ED7682649}"/>
              </a:ext>
            </a:extLst>
          </p:cNvPr>
          <p:cNvCxnSpPr>
            <a:cxnSpLocks/>
          </p:cNvCxnSpPr>
          <p:nvPr/>
        </p:nvCxnSpPr>
        <p:spPr>
          <a:xfrm flipV="1">
            <a:off x="1276350" y="3886200"/>
            <a:ext cx="15875" cy="666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24CE66F-9F3C-8B57-16A6-FFB9C8050504}"/>
              </a:ext>
            </a:extLst>
          </p:cNvPr>
          <p:cNvCxnSpPr/>
          <p:nvPr/>
        </p:nvCxnSpPr>
        <p:spPr>
          <a:xfrm flipV="1">
            <a:off x="2006600" y="3879850"/>
            <a:ext cx="0" cy="190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2164AC8-3966-69F6-E152-D4BE147E73E0}"/>
              </a:ext>
            </a:extLst>
          </p:cNvPr>
          <p:cNvSpPr/>
          <p:nvPr/>
        </p:nvSpPr>
        <p:spPr>
          <a:xfrm>
            <a:off x="7772400" y="3740150"/>
            <a:ext cx="2806700" cy="97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2A – 2 transmitters, A = Battery</a:t>
            </a:r>
          </a:p>
        </p:txBody>
      </p:sp>
    </p:spTree>
    <p:extLst>
      <p:ext uri="{BB962C8B-B14F-4D97-AF65-F5344CB8AC3E}">
        <p14:creationId xmlns:p14="http://schemas.microsoft.com/office/powerpoint/2010/main" val="275172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56362-E477-EDE6-854B-BA4470BCF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F0AC68-630C-2BE5-DE67-EF31E14EEAC2}"/>
              </a:ext>
            </a:extLst>
          </p:cNvPr>
          <p:cNvSpPr txBox="1"/>
          <p:nvPr/>
        </p:nvSpPr>
        <p:spPr>
          <a:xfrm>
            <a:off x="920750" y="609600"/>
            <a:ext cx="97599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Field Day logging (Winter vs Summer Field Day)</a:t>
            </a:r>
          </a:p>
          <a:p>
            <a:endParaRPr lang="en-US" dirty="0"/>
          </a:p>
          <a:p>
            <a:r>
              <a:rPr lang="en-US" dirty="0"/>
              <a:t>Things to log</a:t>
            </a:r>
          </a:p>
          <a:p>
            <a:r>
              <a:rPr lang="en-US" dirty="0"/>
              <a:t>	Frequency/band</a:t>
            </a:r>
          </a:p>
          <a:p>
            <a:r>
              <a:rPr lang="en-US" dirty="0"/>
              <a:t>	Mode</a:t>
            </a:r>
          </a:p>
          <a:p>
            <a:r>
              <a:rPr lang="en-US" dirty="0"/>
              <a:t>	Exchange</a:t>
            </a:r>
          </a:p>
          <a:p>
            <a:endParaRPr lang="en-US" dirty="0"/>
          </a:p>
          <a:p>
            <a:r>
              <a:rPr lang="en-US" dirty="0"/>
              <a:t>Exchange example:</a:t>
            </a:r>
          </a:p>
          <a:p>
            <a:endParaRPr lang="en-US" dirty="0"/>
          </a:p>
          <a:p>
            <a:r>
              <a:rPr lang="en-US" sz="3200" b="1" u="sng" dirty="0"/>
              <a:t>2A</a:t>
            </a:r>
            <a:r>
              <a:rPr lang="en-US" sz="3200" b="1" dirty="0"/>
              <a:t>   </a:t>
            </a:r>
            <a:r>
              <a:rPr lang="en-US" sz="3200" b="1" u="sng" dirty="0"/>
              <a:t>SC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882F4E-D683-9FD3-E31A-5B15FAC91B60}"/>
              </a:ext>
            </a:extLst>
          </p:cNvPr>
          <p:cNvSpPr/>
          <p:nvPr/>
        </p:nvSpPr>
        <p:spPr>
          <a:xfrm>
            <a:off x="5073650" y="3740150"/>
            <a:ext cx="2057400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 SC for South Carolina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72183F-01C4-82E8-DCBB-78398F0FE4F9}"/>
              </a:ext>
            </a:extLst>
          </p:cNvPr>
          <p:cNvSpPr/>
          <p:nvPr/>
        </p:nvSpPr>
        <p:spPr>
          <a:xfrm>
            <a:off x="7772400" y="3740150"/>
            <a:ext cx="2133600" cy="97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2A – 2 transmitters, A = Battery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891772-45CF-A3DF-6C17-8155399D0B9A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012950" y="4064000"/>
            <a:ext cx="3060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3DB969-486E-CE26-2FDB-68C451F4F0F8}"/>
              </a:ext>
            </a:extLst>
          </p:cNvPr>
          <p:cNvCxnSpPr>
            <a:endCxn id="4" idx="1"/>
          </p:cNvCxnSpPr>
          <p:nvPr/>
        </p:nvCxnSpPr>
        <p:spPr>
          <a:xfrm>
            <a:off x="7772400" y="42291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748495-D00F-8651-27DF-C148E6628075}"/>
              </a:ext>
            </a:extLst>
          </p:cNvPr>
          <p:cNvCxnSpPr>
            <a:cxnSpLocks/>
          </p:cNvCxnSpPr>
          <p:nvPr/>
        </p:nvCxnSpPr>
        <p:spPr>
          <a:xfrm flipH="1" flipV="1">
            <a:off x="1276350" y="4565650"/>
            <a:ext cx="649605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4CBD4F-D879-7716-F8D2-41B087B548A0}"/>
              </a:ext>
            </a:extLst>
          </p:cNvPr>
          <p:cNvCxnSpPr>
            <a:cxnSpLocks/>
          </p:cNvCxnSpPr>
          <p:nvPr/>
        </p:nvCxnSpPr>
        <p:spPr>
          <a:xfrm flipV="1">
            <a:off x="1276350" y="3886200"/>
            <a:ext cx="15875" cy="666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CB692BA-9C70-FB06-11FC-5962BDB77BA9}"/>
              </a:ext>
            </a:extLst>
          </p:cNvPr>
          <p:cNvCxnSpPr/>
          <p:nvPr/>
        </p:nvCxnSpPr>
        <p:spPr>
          <a:xfrm flipV="1">
            <a:off x="2006600" y="3879850"/>
            <a:ext cx="0" cy="190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018DB6-B12E-1E7A-6D53-E79B45A79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094254"/>
            <a:ext cx="3984237" cy="24862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D321C3-2DF2-C54C-F36A-D4AD24A45605}"/>
              </a:ext>
            </a:extLst>
          </p:cNvPr>
          <p:cNvSpPr/>
          <p:nvPr/>
        </p:nvSpPr>
        <p:spPr>
          <a:xfrm>
            <a:off x="7772400" y="3740150"/>
            <a:ext cx="2806700" cy="97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2A – 2 transmitters, A = Battery</a:t>
            </a:r>
          </a:p>
        </p:txBody>
      </p:sp>
    </p:spTree>
    <p:extLst>
      <p:ext uri="{BB962C8B-B14F-4D97-AF65-F5344CB8AC3E}">
        <p14:creationId xmlns:p14="http://schemas.microsoft.com/office/powerpoint/2010/main" val="1566575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774E4-1E8F-B9D5-629F-193F16239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2C88F0-CDBD-9DE7-AE17-976CA0CC2E99}"/>
              </a:ext>
            </a:extLst>
          </p:cNvPr>
          <p:cNvSpPr txBox="1"/>
          <p:nvPr/>
        </p:nvSpPr>
        <p:spPr>
          <a:xfrm>
            <a:off x="920750" y="609600"/>
            <a:ext cx="97599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Field Day logging (Winter vs Summer Field Day)</a:t>
            </a:r>
          </a:p>
          <a:p>
            <a:endParaRPr lang="en-US" dirty="0"/>
          </a:p>
          <a:p>
            <a:r>
              <a:rPr lang="en-US" dirty="0"/>
              <a:t>Things to log</a:t>
            </a:r>
          </a:p>
          <a:p>
            <a:r>
              <a:rPr lang="en-US" dirty="0"/>
              <a:t>	Frequency/band</a:t>
            </a:r>
          </a:p>
          <a:p>
            <a:r>
              <a:rPr lang="en-US" dirty="0"/>
              <a:t>	Mode</a:t>
            </a:r>
          </a:p>
          <a:p>
            <a:r>
              <a:rPr lang="en-US" dirty="0"/>
              <a:t>	Exchange</a:t>
            </a:r>
          </a:p>
          <a:p>
            <a:endParaRPr lang="en-US" dirty="0"/>
          </a:p>
          <a:p>
            <a:r>
              <a:rPr lang="en-US" dirty="0"/>
              <a:t>Exchange example:</a:t>
            </a:r>
          </a:p>
          <a:p>
            <a:endParaRPr lang="en-US" dirty="0"/>
          </a:p>
          <a:p>
            <a:r>
              <a:rPr lang="en-US" sz="3200" b="1" u="sng" dirty="0"/>
              <a:t>2A</a:t>
            </a:r>
            <a:r>
              <a:rPr lang="en-US" sz="3200" b="1" dirty="0"/>
              <a:t>   </a:t>
            </a:r>
            <a:r>
              <a:rPr lang="en-US" sz="3200" b="1" u="sng" dirty="0"/>
              <a:t>SC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22870D-382C-176C-35BB-AB967248F338}"/>
              </a:ext>
            </a:extLst>
          </p:cNvPr>
          <p:cNvSpPr/>
          <p:nvPr/>
        </p:nvSpPr>
        <p:spPr>
          <a:xfrm>
            <a:off x="5073650" y="3740150"/>
            <a:ext cx="2057400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 SC for South Carolina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27607F-3E63-EDD4-702D-BDFE649AD133}"/>
              </a:ext>
            </a:extLst>
          </p:cNvPr>
          <p:cNvSpPr/>
          <p:nvPr/>
        </p:nvSpPr>
        <p:spPr>
          <a:xfrm>
            <a:off x="7772400" y="3740150"/>
            <a:ext cx="2806700" cy="97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2A – 2 transmitters, A = Battery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BAF26D-F796-D1BF-8990-290E2627C91B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012950" y="4064000"/>
            <a:ext cx="3060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544A1-6415-86F8-F1DB-645B733770E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772400" y="42291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C2EC8B-830B-ECBF-EE70-52BCD86499E3}"/>
              </a:ext>
            </a:extLst>
          </p:cNvPr>
          <p:cNvCxnSpPr>
            <a:cxnSpLocks/>
          </p:cNvCxnSpPr>
          <p:nvPr/>
        </p:nvCxnSpPr>
        <p:spPr>
          <a:xfrm flipH="1" flipV="1">
            <a:off x="1276350" y="4565650"/>
            <a:ext cx="649605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40C59E-BAF2-67BE-C5E4-4EF487F35CBA}"/>
              </a:ext>
            </a:extLst>
          </p:cNvPr>
          <p:cNvCxnSpPr>
            <a:cxnSpLocks/>
          </p:cNvCxnSpPr>
          <p:nvPr/>
        </p:nvCxnSpPr>
        <p:spPr>
          <a:xfrm flipV="1">
            <a:off x="1276350" y="3886200"/>
            <a:ext cx="15875" cy="666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697648-E8AC-2C21-1C5E-4A8BA0A87541}"/>
              </a:ext>
            </a:extLst>
          </p:cNvPr>
          <p:cNvCxnSpPr/>
          <p:nvPr/>
        </p:nvCxnSpPr>
        <p:spPr>
          <a:xfrm flipV="1">
            <a:off x="2006600" y="3879850"/>
            <a:ext cx="0" cy="190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573AC0-D1A9-E9D6-4DD3-D77C836E4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094254"/>
            <a:ext cx="3984237" cy="2486220"/>
          </a:xfrm>
          <a:prstGeom prst="rect">
            <a:avLst/>
          </a:prstGeom>
        </p:spPr>
      </p:pic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9B75BABD-A6A4-1929-B967-47A3A4B274DB}"/>
              </a:ext>
            </a:extLst>
          </p:cNvPr>
          <p:cNvCxnSpPr>
            <a:cxnSpLocks/>
          </p:cNvCxnSpPr>
          <p:nvPr/>
        </p:nvCxnSpPr>
        <p:spPr>
          <a:xfrm flipV="1">
            <a:off x="1276350" y="1470759"/>
            <a:ext cx="6121400" cy="164709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1A72CEC3-AEEE-7013-0A56-DAA3320A7ADD}"/>
              </a:ext>
            </a:extLst>
          </p:cNvPr>
          <p:cNvCxnSpPr/>
          <p:nvPr/>
        </p:nvCxnSpPr>
        <p:spPr>
          <a:xfrm flipV="1">
            <a:off x="2374900" y="1483460"/>
            <a:ext cx="6565900" cy="2034441"/>
          </a:xfrm>
          <a:prstGeom prst="bentConnector3">
            <a:avLst>
              <a:gd name="adj1" fmla="val 11914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A7E578-A8FA-B6D4-9A2B-CA32BD46CB48}"/>
              </a:ext>
            </a:extLst>
          </p:cNvPr>
          <p:cNvCxnSpPr>
            <a:cxnSpLocks/>
          </p:cNvCxnSpPr>
          <p:nvPr/>
        </p:nvCxnSpPr>
        <p:spPr>
          <a:xfrm flipV="1">
            <a:off x="1285875" y="3117850"/>
            <a:ext cx="0" cy="1968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922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EDC01-3328-1EDC-3E06-316412C5B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56066D-E4AE-281F-B86F-17D30C4E6EED}"/>
              </a:ext>
            </a:extLst>
          </p:cNvPr>
          <p:cNvSpPr txBox="1"/>
          <p:nvPr/>
        </p:nvSpPr>
        <p:spPr>
          <a:xfrm>
            <a:off x="920750" y="609600"/>
            <a:ext cx="97599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Field Day logging (Winter vs Summer Field Day)</a:t>
            </a:r>
          </a:p>
          <a:p>
            <a:endParaRPr lang="en-US" dirty="0"/>
          </a:p>
          <a:p>
            <a:r>
              <a:rPr lang="en-US" dirty="0"/>
              <a:t>Things to log</a:t>
            </a:r>
          </a:p>
          <a:p>
            <a:r>
              <a:rPr lang="en-US" dirty="0"/>
              <a:t>	Frequency/band</a:t>
            </a:r>
          </a:p>
          <a:p>
            <a:r>
              <a:rPr lang="en-US" dirty="0"/>
              <a:t>	Mode</a:t>
            </a:r>
          </a:p>
          <a:p>
            <a:r>
              <a:rPr lang="en-US" dirty="0"/>
              <a:t>	Exchange</a:t>
            </a:r>
          </a:p>
          <a:p>
            <a:endParaRPr lang="en-US" dirty="0"/>
          </a:p>
          <a:p>
            <a:r>
              <a:rPr lang="en-US" dirty="0"/>
              <a:t>Exchange examples:</a:t>
            </a:r>
          </a:p>
          <a:p>
            <a:endParaRPr lang="en-US" dirty="0"/>
          </a:p>
          <a:p>
            <a:endParaRPr lang="en-US" sz="3200" b="1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68EA72-B2C8-658E-7BDD-0FCB7C839D50}"/>
              </a:ext>
            </a:extLst>
          </p:cNvPr>
          <p:cNvCxnSpPr>
            <a:cxnSpLocks/>
          </p:cNvCxnSpPr>
          <p:nvPr/>
        </p:nvCxnSpPr>
        <p:spPr>
          <a:xfrm>
            <a:off x="7772400" y="42291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EBF3942-DD3B-47DA-92D5-222EC0FF0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44" y="2235200"/>
            <a:ext cx="6431265" cy="401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6C9B76-26E9-FB82-FCCA-E0B2199D40ED}"/>
              </a:ext>
            </a:extLst>
          </p:cNvPr>
          <p:cNvSpPr txBox="1"/>
          <p:nvPr/>
        </p:nvSpPr>
        <p:spPr>
          <a:xfrm>
            <a:off x="4084677" y="2667000"/>
            <a:ext cx="147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KD4JPL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FAAC6-875F-95FF-BD40-E347F507177F}"/>
              </a:ext>
            </a:extLst>
          </p:cNvPr>
          <p:cNvSpPr txBox="1"/>
          <p:nvPr/>
        </p:nvSpPr>
        <p:spPr>
          <a:xfrm>
            <a:off x="6215925" y="2667000"/>
            <a:ext cx="110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2DD3A-9446-C1DD-1AA6-1D28BE8C505C}"/>
              </a:ext>
            </a:extLst>
          </p:cNvPr>
          <p:cNvSpPr txBox="1"/>
          <p:nvPr/>
        </p:nvSpPr>
        <p:spPr>
          <a:xfrm>
            <a:off x="8289092" y="2697778"/>
            <a:ext cx="1349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</a:t>
            </a:r>
          </a:p>
        </p:txBody>
      </p:sp>
    </p:spTree>
    <p:extLst>
      <p:ext uri="{BB962C8B-B14F-4D97-AF65-F5344CB8AC3E}">
        <p14:creationId xmlns:p14="http://schemas.microsoft.com/office/powerpoint/2010/main" val="512426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D1522-B266-70CB-EEC2-E3E4B3680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6CF601-534F-EB65-656F-0416E356F386}"/>
              </a:ext>
            </a:extLst>
          </p:cNvPr>
          <p:cNvSpPr txBox="1"/>
          <p:nvPr/>
        </p:nvSpPr>
        <p:spPr>
          <a:xfrm>
            <a:off x="920750" y="609600"/>
            <a:ext cx="97599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Field Day logging (Winter vs Summer Field Day)</a:t>
            </a:r>
          </a:p>
          <a:p>
            <a:endParaRPr lang="en-US" dirty="0"/>
          </a:p>
          <a:p>
            <a:r>
              <a:rPr lang="en-US" dirty="0"/>
              <a:t>Things to log</a:t>
            </a:r>
          </a:p>
          <a:p>
            <a:r>
              <a:rPr lang="en-US" dirty="0"/>
              <a:t>	Frequency/band</a:t>
            </a:r>
          </a:p>
          <a:p>
            <a:r>
              <a:rPr lang="en-US" dirty="0"/>
              <a:t>	Mode</a:t>
            </a:r>
          </a:p>
          <a:p>
            <a:r>
              <a:rPr lang="en-US" dirty="0"/>
              <a:t>	Exchange</a:t>
            </a:r>
          </a:p>
          <a:p>
            <a:endParaRPr lang="en-US" dirty="0"/>
          </a:p>
          <a:p>
            <a:r>
              <a:rPr lang="en-US" dirty="0"/>
              <a:t>Exchange examples:</a:t>
            </a:r>
          </a:p>
          <a:p>
            <a:endParaRPr lang="en-US" dirty="0"/>
          </a:p>
          <a:p>
            <a:endParaRPr lang="en-US" sz="3200" b="1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6B4C9-64A2-EBD8-E11E-B19110CB9AAD}"/>
              </a:ext>
            </a:extLst>
          </p:cNvPr>
          <p:cNvCxnSpPr>
            <a:cxnSpLocks/>
          </p:cNvCxnSpPr>
          <p:nvPr/>
        </p:nvCxnSpPr>
        <p:spPr>
          <a:xfrm>
            <a:off x="7772400" y="42291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42D7EB-0F96-6BB5-7C73-1D57F1C4D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44" y="2235200"/>
            <a:ext cx="6431265" cy="401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6EDDC-4110-048B-CE2A-1349BFBAB123}"/>
              </a:ext>
            </a:extLst>
          </p:cNvPr>
          <p:cNvSpPr txBox="1"/>
          <p:nvPr/>
        </p:nvSpPr>
        <p:spPr>
          <a:xfrm>
            <a:off x="4084677" y="2667000"/>
            <a:ext cx="147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KD4JPL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6A347-735A-1AEE-FDF6-B0954DF46F0E}"/>
              </a:ext>
            </a:extLst>
          </p:cNvPr>
          <p:cNvSpPr txBox="1"/>
          <p:nvPr/>
        </p:nvSpPr>
        <p:spPr>
          <a:xfrm>
            <a:off x="6215925" y="2667000"/>
            <a:ext cx="110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06B4D-B46A-A637-F331-32F7EF217A80}"/>
              </a:ext>
            </a:extLst>
          </p:cNvPr>
          <p:cNvSpPr txBox="1"/>
          <p:nvPr/>
        </p:nvSpPr>
        <p:spPr>
          <a:xfrm>
            <a:off x="8289092" y="2697778"/>
            <a:ext cx="1349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07FFD-2948-19EF-5CEC-118B28358420}"/>
              </a:ext>
            </a:extLst>
          </p:cNvPr>
          <p:cNvSpPr/>
          <p:nvPr/>
        </p:nvSpPr>
        <p:spPr>
          <a:xfrm>
            <a:off x="3552744" y="2235200"/>
            <a:ext cx="6355433" cy="108276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C6683-C79F-F010-4A41-F21762B8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74" y="0"/>
            <a:ext cx="1157185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1A4CB5-3095-89C7-E4C7-EB3CEE342A67}"/>
              </a:ext>
            </a:extLst>
          </p:cNvPr>
          <p:cNvSpPr/>
          <p:nvPr/>
        </p:nvSpPr>
        <p:spPr>
          <a:xfrm>
            <a:off x="381000" y="2774950"/>
            <a:ext cx="4114800" cy="7239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3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AEBFE-3FA0-9CA2-E18B-E348F0FDBBC8}"/>
              </a:ext>
            </a:extLst>
          </p:cNvPr>
          <p:cNvSpPr txBox="1"/>
          <p:nvPr/>
        </p:nvSpPr>
        <p:spPr>
          <a:xfrm>
            <a:off x="825500" y="1092200"/>
            <a:ext cx="10471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Press ENTER</a:t>
            </a:r>
          </a:p>
          <a:p>
            <a:endParaRPr lang="en-US" sz="2400" b="1" dirty="0"/>
          </a:p>
          <a:p>
            <a:r>
              <a:rPr lang="en-US" sz="2400" b="1" dirty="0"/>
              <a:t>No need to “SAVE” the software automatically updates the database after you press enter.</a:t>
            </a:r>
          </a:p>
          <a:p>
            <a:endParaRPr lang="en-US" sz="2400" b="1" dirty="0"/>
          </a:p>
          <a:p>
            <a:r>
              <a:rPr lang="en-US" sz="2400" b="1" dirty="0"/>
              <a:t>When finished with your session close as normal.</a:t>
            </a:r>
          </a:p>
          <a:p>
            <a:endParaRPr lang="en-US" sz="2400" b="1" dirty="0"/>
          </a:p>
          <a:p>
            <a:r>
              <a:rPr lang="en-US" sz="2400" b="1" dirty="0"/>
              <a:t>Do not alter or move the database files.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171908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78AB-BE2F-C656-AEF8-865CD998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Logging?</a:t>
            </a:r>
            <a:br>
              <a:rPr lang="en-US" dirty="0"/>
            </a:br>
            <a:r>
              <a:rPr lang="en-US" dirty="0"/>
              <a:t>What is N3FJP?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AB77CB-A638-DE02-4EC3-19F9F9344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468" y="1825625"/>
            <a:ext cx="82510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1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D0E0-3A99-AA78-7DCF-3FD78E2C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Band, Mode and Operator.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A0270-A22B-1A25-74A9-DE8333188E04}"/>
              </a:ext>
            </a:extLst>
          </p:cNvPr>
          <p:cNvSpPr txBox="1"/>
          <p:nvPr/>
        </p:nvSpPr>
        <p:spPr>
          <a:xfrm>
            <a:off x="895350" y="1690688"/>
            <a:ext cx="9848850" cy="315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Selection is persistent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Designed for quick data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Rig control or CAT (computer aided transceiver)</a:t>
            </a:r>
          </a:p>
          <a:p>
            <a:pPr lvl="1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It's a non-generic serial protocol used by radio amateurs to remotely control transceiver radio receiver equipment using a computer.</a:t>
            </a:r>
          </a:p>
          <a:p>
            <a:pPr lvl="1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This allows for automated operation and control of radio equipment.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9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052F8-A360-ECAF-417C-7F17360F7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A3D647-265F-A29D-01AB-E457EE200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5" y="164409"/>
            <a:ext cx="10839627" cy="1767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4C8C5C8-4EA5-99C2-2180-CC834553F775}"/>
              </a:ext>
            </a:extLst>
          </p:cNvPr>
          <p:cNvSpPr/>
          <p:nvPr/>
        </p:nvSpPr>
        <p:spPr>
          <a:xfrm>
            <a:off x="2353453" y="164409"/>
            <a:ext cx="1024759" cy="6936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EE436-FD75-5C9D-5DC2-2316AE7381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1819"/>
          <a:stretch/>
        </p:blipFill>
        <p:spPr>
          <a:xfrm>
            <a:off x="7079385" y="1411012"/>
            <a:ext cx="4539802" cy="528257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1D1B601-3D26-9E8E-057B-53AE50B8EFBB}"/>
              </a:ext>
            </a:extLst>
          </p:cNvPr>
          <p:cNvSpPr/>
          <p:nvPr/>
        </p:nvSpPr>
        <p:spPr>
          <a:xfrm rot="771430">
            <a:off x="3393531" y="928623"/>
            <a:ext cx="3815255" cy="56755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2DC4B4-F2EF-D48A-5592-E8803518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5" y="164409"/>
            <a:ext cx="10839627" cy="1767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2A2B8E-3745-582D-29E6-74B8A4B9F7D1}"/>
              </a:ext>
            </a:extLst>
          </p:cNvPr>
          <p:cNvSpPr/>
          <p:nvPr/>
        </p:nvSpPr>
        <p:spPr>
          <a:xfrm>
            <a:off x="3294993" y="164409"/>
            <a:ext cx="1024759" cy="6936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4DDE7-B3B5-7FD0-AFFB-220C2D3C1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17" y="2246249"/>
            <a:ext cx="6991715" cy="211325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CAF5FF6-2278-F6B2-FCC9-CE9038CDFD49}"/>
              </a:ext>
            </a:extLst>
          </p:cNvPr>
          <p:cNvSpPr/>
          <p:nvPr/>
        </p:nvSpPr>
        <p:spPr>
          <a:xfrm rot="2116056">
            <a:off x="3749092" y="1366672"/>
            <a:ext cx="2513666" cy="59714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9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B15E78-FF7F-9656-C57C-63265F517822}"/>
              </a:ext>
            </a:extLst>
          </p:cNvPr>
          <p:cNvSpPr txBox="1"/>
          <p:nvPr/>
        </p:nvSpPr>
        <p:spPr>
          <a:xfrm>
            <a:off x="1016000" y="584200"/>
            <a:ext cx="1046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Why set the operator?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This allows us to identify who made the log entry in the event there is a question later.</a:t>
            </a:r>
          </a:p>
          <a:p>
            <a:pPr marL="800100" lvl="1" indent="-342900">
              <a:buFont typeface="+mj-lt"/>
              <a:buAutoNum type="arabicPeriod"/>
            </a:pPr>
            <a:endParaRPr lang="en-US" sz="2800" dirty="0"/>
          </a:p>
          <a:p>
            <a:pPr marL="800100" lvl="1" indent="-342900">
              <a:buFont typeface="+mj-lt"/>
              <a:buAutoNum type="arabicPeriod"/>
            </a:pPr>
            <a:endParaRPr lang="en-US" sz="2800" dirty="0"/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It also gives you a way to track your QSOs if you want</a:t>
            </a:r>
          </a:p>
          <a:p>
            <a:pPr marL="800100" lvl="1" indent="-342900">
              <a:buFont typeface="+mj-lt"/>
              <a:buAutoNum type="arabicPeriod"/>
            </a:pPr>
            <a:endParaRPr lang="en-US" sz="2800" dirty="0"/>
          </a:p>
          <a:p>
            <a:pPr marL="800100" lvl="1" indent="-342900">
              <a:buFont typeface="+mj-lt"/>
              <a:buAutoNum type="arabicPeriod"/>
            </a:pPr>
            <a:endParaRPr lang="en-US" sz="2800" dirty="0"/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Two easy ways</a:t>
            </a:r>
          </a:p>
        </p:txBody>
      </p:sp>
    </p:spTree>
    <p:extLst>
      <p:ext uri="{BB962C8B-B14F-4D97-AF65-F5344CB8AC3E}">
        <p14:creationId xmlns:p14="http://schemas.microsoft.com/office/powerpoint/2010/main" val="167670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08838-EB97-684E-905B-B52782DE5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5" y="164409"/>
            <a:ext cx="10839627" cy="1767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C7C4FC4-8387-0523-5F27-11F3BE06AA23}"/>
              </a:ext>
            </a:extLst>
          </p:cNvPr>
          <p:cNvSpPr/>
          <p:nvPr/>
        </p:nvSpPr>
        <p:spPr>
          <a:xfrm>
            <a:off x="6589987" y="164409"/>
            <a:ext cx="1734206" cy="6936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0B1A329-5AAA-A95A-A591-994B952DBC66}"/>
              </a:ext>
            </a:extLst>
          </p:cNvPr>
          <p:cNvSpPr/>
          <p:nvPr/>
        </p:nvSpPr>
        <p:spPr>
          <a:xfrm rot="7543159">
            <a:off x="5342947" y="1633830"/>
            <a:ext cx="2513666" cy="59714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E957E-BD06-0CC9-ACB2-1F0F4EB20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52" y="3127119"/>
            <a:ext cx="3286932" cy="26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3D7F2-C958-33C2-644A-1FEA1F19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23" y="0"/>
            <a:ext cx="5326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7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907D64-D297-C9FF-85CC-2D8863A806FF}"/>
              </a:ext>
            </a:extLst>
          </p:cNvPr>
          <p:cNvSpPr txBox="1"/>
          <p:nvPr/>
        </p:nvSpPr>
        <p:spPr>
          <a:xfrm>
            <a:off x="1403350" y="1187450"/>
            <a:ext cx="100965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Rig Control aka CAT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Allows communication to/from the transceiver/computer.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logging can automatically pull over key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Frequency </a:t>
            </a:r>
            <a:r>
              <a:rPr lang="en-US" sz="2400" dirty="0" err="1"/>
              <a:t>ie</a:t>
            </a:r>
            <a:r>
              <a:rPr lang="en-US" sz="2400" dirty="0"/>
              <a:t> 14.262 MHz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Mode  </a:t>
            </a:r>
            <a:r>
              <a:rPr lang="en-US" sz="2400" dirty="0" err="1"/>
              <a:t>ie</a:t>
            </a:r>
            <a:r>
              <a:rPr lang="en-US" sz="2400" dirty="0"/>
              <a:t> USB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Other info if configured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6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378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Google Sans</vt:lpstr>
      <vt:lpstr>Office Theme</vt:lpstr>
      <vt:lpstr>TARC N3FJP Logging (Field Day)</vt:lpstr>
      <vt:lpstr>What is Logging? What is N3FJP?</vt:lpstr>
      <vt:lpstr>Select Band, Mode and Operator.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 Davis</dc:creator>
  <cp:lastModifiedBy>Ron Davis</cp:lastModifiedBy>
  <cp:revision>21</cp:revision>
  <dcterms:created xsi:type="dcterms:W3CDTF">2025-03-16T15:18:07Z</dcterms:created>
  <dcterms:modified xsi:type="dcterms:W3CDTF">2025-03-16T22:45:27Z</dcterms:modified>
</cp:coreProperties>
</file>